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Poppins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" panose="020B0604020202020204" charset="0"/>
      <p:regular r:id="rId18"/>
    </p:embeddedFont>
    <p:embeddedFont>
      <p:font typeface="Proxima Nova" panose="020B0604020202020204" charset="0"/>
      <p:regular r:id="rId19"/>
    </p:embeddedFont>
    <p:embeddedFont>
      <p:font typeface="Norwester" panose="020B0604020202020204" charset="0"/>
      <p:regular r:id="rId20"/>
    </p:embeddedFont>
    <p:embeddedFont>
      <p:font typeface="Lato Light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3.png"/><Relationship Id="rId10" Type="http://schemas.openxmlformats.org/officeDocument/2006/relationships/image" Target="../media/image27.svg"/><Relationship Id="rId4" Type="http://schemas.openxmlformats.org/officeDocument/2006/relationships/image" Target="../media/image13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500" r="-125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04743" y="1028700"/>
            <a:ext cx="2878514" cy="665552"/>
          </a:xfrm>
          <a:custGeom>
            <a:avLst/>
            <a:gdLst/>
            <a:ahLst/>
            <a:cxnLst/>
            <a:rect l="l" t="t" r="r" b="b"/>
            <a:pathLst>
              <a:path w="2878514" h="665552">
                <a:moveTo>
                  <a:pt x="0" y="0"/>
                </a:moveTo>
                <a:lnTo>
                  <a:pt x="2878514" y="0"/>
                </a:lnTo>
                <a:lnTo>
                  <a:pt x="2878514" y="665552"/>
                </a:lnTo>
                <a:lnTo>
                  <a:pt x="0" y="6655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3109887"/>
            <a:ext cx="18288000" cy="1827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40"/>
              </a:lnSpc>
            </a:pPr>
            <a:r>
              <a:rPr lang="en-US" sz="12000" spc="-588" dirty="0" smtClean="0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CIBERSEGURANCA</a:t>
            </a:r>
            <a:endParaRPr lang="en-US" sz="12000" spc="-588" dirty="0">
              <a:solidFill>
                <a:srgbClr val="38B6FF"/>
              </a:solidFill>
              <a:latin typeface="Norwester"/>
              <a:ea typeface="Norwester"/>
              <a:cs typeface="Norwester"/>
              <a:sym typeface="Norwest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841317" y="4555405"/>
            <a:ext cx="318485" cy="318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2"/>
              </a:lnSpc>
            </a:pPr>
            <a:r>
              <a:rPr lang="en-US" sz="1560" b="1" spc="107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/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4877687"/>
            <a:ext cx="18288000" cy="60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2999" b="1" spc="206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NO SETOR PÚBLICO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66408" y="5662762"/>
            <a:ext cx="6955185" cy="290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</a:pPr>
            <a:r>
              <a:rPr lang="en-US" sz="1599" spc="5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Protegendo dados, garantindo cidadania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500" r="-125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04743" y="1028700"/>
            <a:ext cx="2878514" cy="665552"/>
          </a:xfrm>
          <a:custGeom>
            <a:avLst/>
            <a:gdLst/>
            <a:ahLst/>
            <a:cxnLst/>
            <a:rect l="l" t="t" r="r" b="b"/>
            <a:pathLst>
              <a:path w="2878514" h="665552">
                <a:moveTo>
                  <a:pt x="0" y="0"/>
                </a:moveTo>
                <a:lnTo>
                  <a:pt x="2878514" y="0"/>
                </a:lnTo>
                <a:lnTo>
                  <a:pt x="2878514" y="665552"/>
                </a:lnTo>
                <a:lnTo>
                  <a:pt x="0" y="6655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273929" y="2150814"/>
            <a:ext cx="5985371" cy="5985371"/>
          </a:xfrm>
          <a:custGeom>
            <a:avLst/>
            <a:gdLst/>
            <a:ahLst/>
            <a:cxnLst/>
            <a:rect l="l" t="t" r="r" b="b"/>
            <a:pathLst>
              <a:path w="5985371" h="5985371">
                <a:moveTo>
                  <a:pt x="0" y="0"/>
                </a:moveTo>
                <a:lnTo>
                  <a:pt x="5985371" y="0"/>
                </a:lnTo>
                <a:lnTo>
                  <a:pt x="5985371" y="5985372"/>
                </a:lnTo>
                <a:lnTo>
                  <a:pt x="0" y="59853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43986" y="3457440"/>
            <a:ext cx="9657080" cy="60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1" spc="206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PREFEITO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914641"/>
            <a:ext cx="10124410" cy="1979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40"/>
              </a:lnSpc>
            </a:pPr>
            <a:r>
              <a:rPr lang="en-US" sz="12000" spc="-588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ALBERTO MOURÃO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825096"/>
            <a:ext cx="9972366" cy="340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1"/>
              </a:lnSpc>
            </a:pPr>
            <a:r>
              <a:rPr lang="en-US" sz="1887" spc="63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Município da Estância Balneária de Praia Grande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00" r="-125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20678" y="6858681"/>
            <a:ext cx="3759151" cy="1109167"/>
            <a:chOff x="0" y="0"/>
            <a:chExt cx="5012202" cy="14788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2202" cy="1478889"/>
            </a:xfrm>
            <a:custGeom>
              <a:avLst/>
              <a:gdLst/>
              <a:ahLst/>
              <a:cxnLst/>
              <a:rect l="l" t="t" r="r" b="b"/>
              <a:pathLst>
                <a:path w="5012202" h="1478889">
                  <a:moveTo>
                    <a:pt x="0" y="0"/>
                  </a:moveTo>
                  <a:lnTo>
                    <a:pt x="5012202" y="0"/>
                  </a:lnTo>
                  <a:lnTo>
                    <a:pt x="5012202" y="1478889"/>
                  </a:lnTo>
                  <a:lnTo>
                    <a:pt x="0" y="14788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012202" cy="1507464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r">
                <a:lnSpc>
                  <a:spcPts val="3359"/>
                </a:lnSpc>
              </a:pPr>
              <a:r>
                <a:rPr lang="en-US" sz="27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Riscos e ameaças digitais crescentes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1168" y="3908562"/>
            <a:ext cx="4192667" cy="1109167"/>
            <a:chOff x="0" y="0"/>
            <a:chExt cx="5590223" cy="14788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90223" cy="1478889"/>
            </a:xfrm>
            <a:custGeom>
              <a:avLst/>
              <a:gdLst/>
              <a:ahLst/>
              <a:cxnLst/>
              <a:rect l="l" t="t" r="r" b="b"/>
              <a:pathLst>
                <a:path w="5590223" h="1478889">
                  <a:moveTo>
                    <a:pt x="0" y="0"/>
                  </a:moveTo>
                  <a:lnTo>
                    <a:pt x="5590223" y="0"/>
                  </a:lnTo>
                  <a:lnTo>
                    <a:pt x="5590223" y="1478889"/>
                  </a:lnTo>
                  <a:lnTo>
                    <a:pt x="0" y="14788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5590223" cy="1507464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r">
                <a:lnSpc>
                  <a:spcPts val="3359"/>
                </a:lnSpc>
              </a:pPr>
              <a:r>
                <a:rPr lang="en-US" sz="27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Tecnologia essencial </a:t>
              </a:r>
            </a:p>
            <a:p>
              <a:pPr algn="r">
                <a:lnSpc>
                  <a:spcPts val="3359"/>
                </a:lnSpc>
              </a:pPr>
              <a:r>
                <a:rPr lang="en-US" sz="27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na gestão pública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377107" y="6935140"/>
            <a:ext cx="3552760" cy="956248"/>
            <a:chOff x="0" y="0"/>
            <a:chExt cx="4737014" cy="12749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737014" cy="1274998"/>
            </a:xfrm>
            <a:custGeom>
              <a:avLst/>
              <a:gdLst/>
              <a:ahLst/>
              <a:cxnLst/>
              <a:rect l="l" t="t" r="r" b="b"/>
              <a:pathLst>
                <a:path w="4737014" h="1274998">
                  <a:moveTo>
                    <a:pt x="0" y="0"/>
                  </a:moveTo>
                  <a:lnTo>
                    <a:pt x="4737014" y="0"/>
                  </a:lnTo>
                  <a:lnTo>
                    <a:pt x="4737014" y="1274998"/>
                  </a:lnTo>
                  <a:lnTo>
                    <a:pt x="0" y="12749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4737014" cy="129404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2881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Proteger dados é proteger pessoas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377107" y="3778502"/>
            <a:ext cx="4098385" cy="1528267"/>
            <a:chOff x="0" y="0"/>
            <a:chExt cx="5464513" cy="20376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64513" cy="2037689"/>
            </a:xfrm>
            <a:custGeom>
              <a:avLst/>
              <a:gdLst/>
              <a:ahLst/>
              <a:cxnLst/>
              <a:rect l="l" t="t" r="r" b="b"/>
              <a:pathLst>
                <a:path w="5464513" h="2037689">
                  <a:moveTo>
                    <a:pt x="0" y="0"/>
                  </a:moveTo>
                  <a:lnTo>
                    <a:pt x="5464513" y="0"/>
                  </a:lnTo>
                  <a:lnTo>
                    <a:pt x="5464513" y="2037689"/>
                  </a:lnTo>
                  <a:lnTo>
                    <a:pt x="0" y="20376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5464513" cy="2066264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Mais agilidade e transparência para o cidadão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31296" y="2886020"/>
            <a:ext cx="28586" cy="6424612"/>
            <a:chOff x="0" y="0"/>
            <a:chExt cx="38115" cy="8566149"/>
          </a:xfrm>
        </p:grpSpPr>
        <p:sp>
          <p:nvSpPr>
            <p:cNvPr id="16" name="Freeform 16"/>
            <p:cNvSpPr/>
            <p:nvPr/>
          </p:nvSpPr>
          <p:spPr>
            <a:xfrm>
              <a:off x="0" y="19050"/>
              <a:ext cx="38100" cy="8528050"/>
            </a:xfrm>
            <a:custGeom>
              <a:avLst/>
              <a:gdLst/>
              <a:ahLst/>
              <a:cxnLst/>
              <a:rect l="l" t="t" r="r" b="b"/>
              <a:pathLst>
                <a:path w="38100" h="8528050">
                  <a:moveTo>
                    <a:pt x="38100" y="419227"/>
                  </a:moveTo>
                  <a:lnTo>
                    <a:pt x="38100" y="724154"/>
                  </a:lnTo>
                  <a:lnTo>
                    <a:pt x="0" y="724154"/>
                  </a:lnTo>
                  <a:lnTo>
                    <a:pt x="0" y="419227"/>
                  </a:lnTo>
                  <a:close/>
                  <a:moveTo>
                    <a:pt x="38100" y="838581"/>
                  </a:moveTo>
                  <a:lnTo>
                    <a:pt x="38100" y="1143508"/>
                  </a:lnTo>
                  <a:lnTo>
                    <a:pt x="0" y="1143508"/>
                  </a:lnTo>
                  <a:lnTo>
                    <a:pt x="0" y="838581"/>
                  </a:lnTo>
                  <a:close/>
                  <a:moveTo>
                    <a:pt x="0" y="1257808"/>
                  </a:moveTo>
                  <a:lnTo>
                    <a:pt x="0" y="1562735"/>
                  </a:lnTo>
                  <a:lnTo>
                    <a:pt x="0" y="1257808"/>
                  </a:lnTo>
                  <a:close/>
                  <a:moveTo>
                    <a:pt x="0" y="1677035"/>
                  </a:moveTo>
                  <a:lnTo>
                    <a:pt x="0" y="1981962"/>
                  </a:lnTo>
                  <a:lnTo>
                    <a:pt x="0" y="1677035"/>
                  </a:lnTo>
                  <a:close/>
                  <a:moveTo>
                    <a:pt x="0" y="2096262"/>
                  </a:moveTo>
                  <a:lnTo>
                    <a:pt x="0" y="2401189"/>
                  </a:lnTo>
                  <a:lnTo>
                    <a:pt x="0" y="2096389"/>
                  </a:lnTo>
                  <a:close/>
                  <a:moveTo>
                    <a:pt x="0" y="2515616"/>
                  </a:moveTo>
                  <a:lnTo>
                    <a:pt x="0" y="2820543"/>
                  </a:lnTo>
                  <a:lnTo>
                    <a:pt x="0" y="2515616"/>
                  </a:lnTo>
                  <a:close/>
                  <a:moveTo>
                    <a:pt x="0" y="2934843"/>
                  </a:moveTo>
                  <a:lnTo>
                    <a:pt x="0" y="3239770"/>
                  </a:lnTo>
                  <a:lnTo>
                    <a:pt x="0" y="2934843"/>
                  </a:lnTo>
                  <a:close/>
                  <a:moveTo>
                    <a:pt x="38100" y="3354070"/>
                  </a:moveTo>
                  <a:lnTo>
                    <a:pt x="38100" y="3658997"/>
                  </a:lnTo>
                  <a:lnTo>
                    <a:pt x="0" y="3658997"/>
                  </a:lnTo>
                  <a:lnTo>
                    <a:pt x="0" y="3354070"/>
                  </a:lnTo>
                  <a:close/>
                  <a:moveTo>
                    <a:pt x="0" y="3773297"/>
                  </a:moveTo>
                  <a:lnTo>
                    <a:pt x="0" y="4078224"/>
                  </a:lnTo>
                  <a:lnTo>
                    <a:pt x="0" y="3773424"/>
                  </a:lnTo>
                  <a:close/>
                  <a:moveTo>
                    <a:pt x="0" y="4192651"/>
                  </a:moveTo>
                  <a:lnTo>
                    <a:pt x="0" y="4497578"/>
                  </a:lnTo>
                  <a:lnTo>
                    <a:pt x="0" y="4192651"/>
                  </a:lnTo>
                  <a:close/>
                  <a:moveTo>
                    <a:pt x="0" y="4611878"/>
                  </a:moveTo>
                  <a:lnTo>
                    <a:pt x="0" y="4916805"/>
                  </a:lnTo>
                  <a:lnTo>
                    <a:pt x="0" y="4611878"/>
                  </a:lnTo>
                  <a:close/>
                  <a:moveTo>
                    <a:pt x="0" y="5031105"/>
                  </a:moveTo>
                  <a:lnTo>
                    <a:pt x="0" y="5336032"/>
                  </a:lnTo>
                  <a:lnTo>
                    <a:pt x="0" y="5031232"/>
                  </a:lnTo>
                  <a:close/>
                  <a:moveTo>
                    <a:pt x="0" y="5450459"/>
                  </a:moveTo>
                  <a:lnTo>
                    <a:pt x="0" y="5755386"/>
                  </a:lnTo>
                  <a:lnTo>
                    <a:pt x="0" y="5450459"/>
                  </a:lnTo>
                  <a:close/>
                  <a:moveTo>
                    <a:pt x="0" y="5869686"/>
                  </a:moveTo>
                  <a:lnTo>
                    <a:pt x="0" y="6174613"/>
                  </a:lnTo>
                  <a:lnTo>
                    <a:pt x="0" y="5869686"/>
                  </a:lnTo>
                  <a:close/>
                  <a:moveTo>
                    <a:pt x="0" y="6288913"/>
                  </a:moveTo>
                  <a:lnTo>
                    <a:pt x="0" y="6593840"/>
                  </a:lnTo>
                  <a:lnTo>
                    <a:pt x="0" y="6288913"/>
                  </a:lnTo>
                  <a:close/>
                  <a:moveTo>
                    <a:pt x="0" y="6708140"/>
                  </a:moveTo>
                  <a:lnTo>
                    <a:pt x="0" y="7013067"/>
                  </a:lnTo>
                  <a:lnTo>
                    <a:pt x="0" y="6708267"/>
                  </a:lnTo>
                  <a:close/>
                  <a:moveTo>
                    <a:pt x="0" y="7127494"/>
                  </a:moveTo>
                  <a:lnTo>
                    <a:pt x="0" y="7432422"/>
                  </a:lnTo>
                  <a:lnTo>
                    <a:pt x="0" y="7127494"/>
                  </a:lnTo>
                  <a:close/>
                  <a:moveTo>
                    <a:pt x="0" y="7546721"/>
                  </a:moveTo>
                  <a:lnTo>
                    <a:pt x="0" y="7851648"/>
                  </a:lnTo>
                  <a:lnTo>
                    <a:pt x="0" y="7546721"/>
                  </a:lnTo>
                  <a:close/>
                  <a:moveTo>
                    <a:pt x="0" y="7965948"/>
                  </a:moveTo>
                  <a:lnTo>
                    <a:pt x="0" y="8270875"/>
                  </a:lnTo>
                  <a:lnTo>
                    <a:pt x="0" y="7966075"/>
                  </a:lnTo>
                  <a:close/>
                  <a:moveTo>
                    <a:pt x="0" y="8385302"/>
                  </a:moveTo>
                  <a:lnTo>
                    <a:pt x="0" y="8528050"/>
                  </a:lnTo>
                  <a:lnTo>
                    <a:pt x="0" y="8385302"/>
                  </a:lnTo>
                  <a:close/>
                  <a:moveTo>
                    <a:pt x="38100" y="0"/>
                  </a:moveTo>
                  <a:lnTo>
                    <a:pt x="38100" y="304927"/>
                  </a:lnTo>
                  <a:lnTo>
                    <a:pt x="0" y="304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017666" y="2661963"/>
            <a:ext cx="255841" cy="255842"/>
            <a:chOff x="0" y="0"/>
            <a:chExt cx="341121" cy="3411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9598" cy="339598"/>
            </a:xfrm>
            <a:custGeom>
              <a:avLst/>
              <a:gdLst/>
              <a:ahLst/>
              <a:cxnLst/>
              <a:rect l="l" t="t" r="r" b="b"/>
              <a:pathLst>
                <a:path w="339598" h="339598">
                  <a:moveTo>
                    <a:pt x="0" y="169799"/>
                  </a:moveTo>
                  <a:cubicBezTo>
                    <a:pt x="0" y="75311"/>
                    <a:pt x="77089" y="0"/>
                    <a:pt x="170561" y="0"/>
                  </a:cubicBezTo>
                  <a:cubicBezTo>
                    <a:pt x="264033" y="0"/>
                    <a:pt x="339598" y="75311"/>
                    <a:pt x="339598" y="169799"/>
                  </a:cubicBezTo>
                  <a:cubicBezTo>
                    <a:pt x="339598" y="262890"/>
                    <a:pt x="263906" y="339598"/>
                    <a:pt x="170561" y="339598"/>
                  </a:cubicBezTo>
                  <a:cubicBezTo>
                    <a:pt x="77216" y="339598"/>
                    <a:pt x="0" y="262890"/>
                    <a:pt x="0" y="169799"/>
                  </a:cubicBezTo>
                </a:path>
              </a:pathLst>
            </a:custGeom>
            <a:solidFill>
              <a:srgbClr val="BFBFB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017666" y="9054790"/>
            <a:ext cx="255841" cy="255842"/>
            <a:chOff x="0" y="0"/>
            <a:chExt cx="341121" cy="34112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9598" cy="339598"/>
            </a:xfrm>
            <a:custGeom>
              <a:avLst/>
              <a:gdLst/>
              <a:ahLst/>
              <a:cxnLst/>
              <a:rect l="l" t="t" r="r" b="b"/>
              <a:pathLst>
                <a:path w="339598" h="339598">
                  <a:moveTo>
                    <a:pt x="0" y="169799"/>
                  </a:moveTo>
                  <a:cubicBezTo>
                    <a:pt x="0" y="262890"/>
                    <a:pt x="77089" y="339598"/>
                    <a:pt x="170561" y="339598"/>
                  </a:cubicBezTo>
                  <a:cubicBezTo>
                    <a:pt x="264033" y="339598"/>
                    <a:pt x="339598" y="262890"/>
                    <a:pt x="339598" y="169799"/>
                  </a:cubicBezTo>
                  <a:cubicBezTo>
                    <a:pt x="339598" y="75311"/>
                    <a:pt x="264033" y="0"/>
                    <a:pt x="170561" y="0"/>
                  </a:cubicBezTo>
                  <a:cubicBezTo>
                    <a:pt x="77089" y="0"/>
                    <a:pt x="0" y="75311"/>
                    <a:pt x="0" y="169799"/>
                  </a:cubicBezTo>
                </a:path>
              </a:pathLst>
            </a:custGeom>
            <a:solidFill>
              <a:srgbClr val="BFBFB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874983" y="5975008"/>
            <a:ext cx="6424610" cy="47625"/>
            <a:chOff x="0" y="0"/>
            <a:chExt cx="8566147" cy="63500"/>
          </a:xfrm>
        </p:grpSpPr>
        <p:sp>
          <p:nvSpPr>
            <p:cNvPr id="22" name="Freeform 22"/>
            <p:cNvSpPr/>
            <p:nvPr/>
          </p:nvSpPr>
          <p:spPr>
            <a:xfrm>
              <a:off x="19050" y="0"/>
              <a:ext cx="8528050" cy="63475"/>
            </a:xfrm>
            <a:custGeom>
              <a:avLst/>
              <a:gdLst/>
              <a:ahLst/>
              <a:cxnLst/>
              <a:rect l="l" t="t" r="r" b="b"/>
              <a:pathLst>
                <a:path w="8528050" h="63475">
                  <a:moveTo>
                    <a:pt x="419227" y="0"/>
                  </a:moveTo>
                  <a:lnTo>
                    <a:pt x="724154" y="0"/>
                  </a:lnTo>
                  <a:lnTo>
                    <a:pt x="724154" y="63475"/>
                  </a:lnTo>
                  <a:lnTo>
                    <a:pt x="419227" y="63475"/>
                  </a:lnTo>
                  <a:close/>
                  <a:moveTo>
                    <a:pt x="838581" y="0"/>
                  </a:moveTo>
                  <a:lnTo>
                    <a:pt x="1143508" y="0"/>
                  </a:lnTo>
                  <a:lnTo>
                    <a:pt x="1143508" y="63475"/>
                  </a:lnTo>
                  <a:lnTo>
                    <a:pt x="838581" y="63475"/>
                  </a:lnTo>
                  <a:close/>
                  <a:moveTo>
                    <a:pt x="1257808" y="63475"/>
                  </a:moveTo>
                  <a:lnTo>
                    <a:pt x="1562735" y="63475"/>
                  </a:lnTo>
                  <a:lnTo>
                    <a:pt x="1257808" y="63475"/>
                  </a:lnTo>
                  <a:close/>
                  <a:moveTo>
                    <a:pt x="1677035" y="63475"/>
                  </a:moveTo>
                  <a:lnTo>
                    <a:pt x="1981962" y="63475"/>
                  </a:lnTo>
                  <a:lnTo>
                    <a:pt x="1677035" y="63475"/>
                  </a:lnTo>
                  <a:close/>
                  <a:moveTo>
                    <a:pt x="2096262" y="63475"/>
                  </a:moveTo>
                  <a:lnTo>
                    <a:pt x="2401189" y="63475"/>
                  </a:lnTo>
                  <a:lnTo>
                    <a:pt x="2096389" y="63475"/>
                  </a:lnTo>
                  <a:close/>
                  <a:moveTo>
                    <a:pt x="2515616" y="63475"/>
                  </a:moveTo>
                  <a:lnTo>
                    <a:pt x="2820543" y="63475"/>
                  </a:lnTo>
                  <a:lnTo>
                    <a:pt x="2515616" y="63475"/>
                  </a:lnTo>
                  <a:close/>
                  <a:moveTo>
                    <a:pt x="2934843" y="63475"/>
                  </a:moveTo>
                  <a:lnTo>
                    <a:pt x="3239770" y="63475"/>
                  </a:lnTo>
                  <a:lnTo>
                    <a:pt x="2934843" y="63475"/>
                  </a:lnTo>
                  <a:close/>
                  <a:moveTo>
                    <a:pt x="3354070" y="0"/>
                  </a:moveTo>
                  <a:lnTo>
                    <a:pt x="3658997" y="0"/>
                  </a:lnTo>
                  <a:lnTo>
                    <a:pt x="3658997" y="63475"/>
                  </a:lnTo>
                  <a:lnTo>
                    <a:pt x="3354070" y="63475"/>
                  </a:lnTo>
                  <a:close/>
                  <a:moveTo>
                    <a:pt x="3773297" y="63475"/>
                  </a:moveTo>
                  <a:lnTo>
                    <a:pt x="4078224" y="63475"/>
                  </a:lnTo>
                  <a:lnTo>
                    <a:pt x="3773424" y="63475"/>
                  </a:lnTo>
                  <a:close/>
                  <a:moveTo>
                    <a:pt x="4192651" y="63475"/>
                  </a:moveTo>
                  <a:lnTo>
                    <a:pt x="4497578" y="63475"/>
                  </a:lnTo>
                  <a:lnTo>
                    <a:pt x="4192651" y="63475"/>
                  </a:lnTo>
                  <a:close/>
                  <a:moveTo>
                    <a:pt x="4611878" y="63475"/>
                  </a:moveTo>
                  <a:lnTo>
                    <a:pt x="4916805" y="63475"/>
                  </a:lnTo>
                  <a:lnTo>
                    <a:pt x="4611878" y="63475"/>
                  </a:lnTo>
                  <a:close/>
                  <a:moveTo>
                    <a:pt x="5031105" y="63475"/>
                  </a:moveTo>
                  <a:lnTo>
                    <a:pt x="5336032" y="63475"/>
                  </a:lnTo>
                  <a:lnTo>
                    <a:pt x="5031232" y="63475"/>
                  </a:lnTo>
                  <a:close/>
                  <a:moveTo>
                    <a:pt x="5450459" y="63475"/>
                  </a:moveTo>
                  <a:lnTo>
                    <a:pt x="5755386" y="63475"/>
                  </a:lnTo>
                  <a:lnTo>
                    <a:pt x="5450459" y="63475"/>
                  </a:lnTo>
                  <a:close/>
                  <a:moveTo>
                    <a:pt x="5869686" y="63475"/>
                  </a:moveTo>
                  <a:lnTo>
                    <a:pt x="6174613" y="63475"/>
                  </a:lnTo>
                  <a:lnTo>
                    <a:pt x="5869686" y="63475"/>
                  </a:lnTo>
                  <a:close/>
                  <a:moveTo>
                    <a:pt x="6288913" y="63475"/>
                  </a:moveTo>
                  <a:lnTo>
                    <a:pt x="6593840" y="63475"/>
                  </a:lnTo>
                  <a:lnTo>
                    <a:pt x="6288913" y="63475"/>
                  </a:lnTo>
                  <a:close/>
                  <a:moveTo>
                    <a:pt x="6708140" y="63475"/>
                  </a:moveTo>
                  <a:lnTo>
                    <a:pt x="7013067" y="63475"/>
                  </a:lnTo>
                  <a:lnTo>
                    <a:pt x="6708267" y="63475"/>
                  </a:lnTo>
                  <a:close/>
                  <a:moveTo>
                    <a:pt x="7127494" y="63475"/>
                  </a:moveTo>
                  <a:lnTo>
                    <a:pt x="7432422" y="63475"/>
                  </a:lnTo>
                  <a:lnTo>
                    <a:pt x="7127494" y="63475"/>
                  </a:lnTo>
                  <a:close/>
                  <a:moveTo>
                    <a:pt x="7546721" y="63475"/>
                  </a:moveTo>
                  <a:lnTo>
                    <a:pt x="7851648" y="63475"/>
                  </a:lnTo>
                  <a:lnTo>
                    <a:pt x="7546721" y="63475"/>
                  </a:lnTo>
                  <a:close/>
                  <a:moveTo>
                    <a:pt x="7965948" y="63475"/>
                  </a:moveTo>
                  <a:lnTo>
                    <a:pt x="8270875" y="63475"/>
                  </a:lnTo>
                  <a:lnTo>
                    <a:pt x="7966075" y="63475"/>
                  </a:lnTo>
                  <a:close/>
                  <a:moveTo>
                    <a:pt x="8385302" y="63475"/>
                  </a:moveTo>
                  <a:lnTo>
                    <a:pt x="8528050" y="63475"/>
                  </a:lnTo>
                  <a:lnTo>
                    <a:pt x="8385302" y="63475"/>
                  </a:lnTo>
                  <a:close/>
                  <a:moveTo>
                    <a:pt x="0" y="0"/>
                  </a:moveTo>
                  <a:lnTo>
                    <a:pt x="304927" y="0"/>
                  </a:lnTo>
                  <a:lnTo>
                    <a:pt x="304927" y="63475"/>
                  </a:lnTo>
                  <a:lnTo>
                    <a:pt x="0" y="63475"/>
                  </a:lnTo>
                  <a:close/>
                </a:path>
              </a:pathLst>
            </a:custGeom>
            <a:solidFill>
              <a:srgbClr val="BFBFBF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5874983" y="5870899"/>
            <a:ext cx="255841" cy="255842"/>
            <a:chOff x="0" y="0"/>
            <a:chExt cx="341121" cy="34112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39598" cy="339598"/>
            </a:xfrm>
            <a:custGeom>
              <a:avLst/>
              <a:gdLst/>
              <a:ahLst/>
              <a:cxnLst/>
              <a:rect l="l" t="t" r="r" b="b"/>
              <a:pathLst>
                <a:path w="339598" h="339598">
                  <a:moveTo>
                    <a:pt x="169799" y="339598"/>
                  </a:moveTo>
                  <a:cubicBezTo>
                    <a:pt x="76835" y="339598"/>
                    <a:pt x="0" y="262890"/>
                    <a:pt x="0" y="169799"/>
                  </a:cubicBezTo>
                  <a:cubicBezTo>
                    <a:pt x="0" y="76708"/>
                    <a:pt x="76835" y="0"/>
                    <a:pt x="169799" y="0"/>
                  </a:cubicBezTo>
                  <a:cubicBezTo>
                    <a:pt x="264287" y="0"/>
                    <a:pt x="339598" y="76835"/>
                    <a:pt x="339598" y="169799"/>
                  </a:cubicBezTo>
                  <a:cubicBezTo>
                    <a:pt x="339598" y="262763"/>
                    <a:pt x="264287" y="339598"/>
                    <a:pt x="169799" y="339598"/>
                  </a:cubicBezTo>
                </a:path>
              </a:pathLst>
            </a:custGeom>
            <a:solidFill>
              <a:srgbClr val="BFBFBF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2171673" y="5870899"/>
            <a:ext cx="255841" cy="255842"/>
            <a:chOff x="0" y="0"/>
            <a:chExt cx="341121" cy="34112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39598" cy="339598"/>
            </a:xfrm>
            <a:custGeom>
              <a:avLst/>
              <a:gdLst/>
              <a:ahLst/>
              <a:cxnLst/>
              <a:rect l="l" t="t" r="r" b="b"/>
              <a:pathLst>
                <a:path w="339598" h="339598">
                  <a:moveTo>
                    <a:pt x="169799" y="339598"/>
                  </a:moveTo>
                  <a:cubicBezTo>
                    <a:pt x="262890" y="339598"/>
                    <a:pt x="339598" y="262763"/>
                    <a:pt x="339598" y="169799"/>
                  </a:cubicBezTo>
                  <a:cubicBezTo>
                    <a:pt x="339598" y="76835"/>
                    <a:pt x="262890" y="0"/>
                    <a:pt x="169799" y="0"/>
                  </a:cubicBezTo>
                  <a:cubicBezTo>
                    <a:pt x="75311" y="0"/>
                    <a:pt x="0" y="76835"/>
                    <a:pt x="0" y="169799"/>
                  </a:cubicBezTo>
                  <a:cubicBezTo>
                    <a:pt x="0" y="262763"/>
                    <a:pt x="75311" y="339598"/>
                    <a:pt x="169799" y="339598"/>
                  </a:cubicBezTo>
                </a:path>
              </a:pathLst>
            </a:custGeom>
            <a:solidFill>
              <a:srgbClr val="BFBFB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9569457" y="3670199"/>
            <a:ext cx="1837377" cy="1837377"/>
            <a:chOff x="0" y="0"/>
            <a:chExt cx="4265936" cy="426593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10268354" y="4319977"/>
            <a:ext cx="577985" cy="577985"/>
          </a:xfrm>
          <a:custGeom>
            <a:avLst/>
            <a:gdLst/>
            <a:ahLst/>
            <a:cxnLst/>
            <a:rect l="l" t="t" r="r" b="b"/>
            <a:pathLst>
              <a:path w="577985" h="577985">
                <a:moveTo>
                  <a:pt x="0" y="0"/>
                </a:moveTo>
                <a:lnTo>
                  <a:pt x="577985" y="0"/>
                </a:lnTo>
                <a:lnTo>
                  <a:pt x="577985" y="577985"/>
                </a:lnTo>
                <a:lnTo>
                  <a:pt x="0" y="577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884343" y="3623947"/>
            <a:ext cx="1837377" cy="1837377"/>
            <a:chOff x="0" y="0"/>
            <a:chExt cx="4265936" cy="426593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sp>
        <p:nvSpPr>
          <p:cNvPr id="32" name="Freeform 32"/>
          <p:cNvSpPr/>
          <p:nvPr/>
        </p:nvSpPr>
        <p:spPr>
          <a:xfrm>
            <a:off x="7584990" y="4291172"/>
            <a:ext cx="436084" cy="577985"/>
          </a:xfrm>
          <a:custGeom>
            <a:avLst/>
            <a:gdLst/>
            <a:ahLst/>
            <a:cxnLst/>
            <a:rect l="l" t="t" r="r" b="b"/>
            <a:pathLst>
              <a:path w="436084" h="577985">
                <a:moveTo>
                  <a:pt x="0" y="0"/>
                </a:moveTo>
                <a:lnTo>
                  <a:pt x="436084" y="0"/>
                </a:lnTo>
                <a:lnTo>
                  <a:pt x="436084" y="577985"/>
                </a:lnTo>
                <a:lnTo>
                  <a:pt x="0" y="577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0" y="990600"/>
            <a:ext cx="18288000" cy="58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3600" spc="-176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POR QUE FALAR DE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0" y="1434385"/>
            <a:ext cx="18288000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2"/>
              </a:lnSpc>
            </a:pPr>
            <a:r>
              <a:rPr lang="en-US" sz="5600" spc="-274" dirty="0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 </a:t>
            </a:r>
            <a:r>
              <a:rPr lang="en-US" sz="5600" spc="-274" dirty="0" smtClean="0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CIBERSEGURANCA</a:t>
            </a:r>
            <a:r>
              <a:rPr lang="en-US" sz="5600" spc="-274" dirty="0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?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6884343" y="6431548"/>
            <a:ext cx="1837377" cy="1837377"/>
            <a:chOff x="0" y="0"/>
            <a:chExt cx="4265936" cy="426593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sp>
        <p:nvSpPr>
          <p:cNvPr id="37" name="Freeform 37"/>
          <p:cNvSpPr/>
          <p:nvPr/>
        </p:nvSpPr>
        <p:spPr>
          <a:xfrm>
            <a:off x="7584990" y="7124272"/>
            <a:ext cx="436116" cy="577985"/>
          </a:xfrm>
          <a:custGeom>
            <a:avLst/>
            <a:gdLst/>
            <a:ahLst/>
            <a:cxnLst/>
            <a:rect l="l" t="t" r="r" b="b"/>
            <a:pathLst>
              <a:path w="436116" h="577985">
                <a:moveTo>
                  <a:pt x="0" y="0"/>
                </a:moveTo>
                <a:lnTo>
                  <a:pt x="436116" y="0"/>
                </a:lnTo>
                <a:lnTo>
                  <a:pt x="436116" y="577985"/>
                </a:lnTo>
                <a:lnTo>
                  <a:pt x="0" y="5779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9569457" y="6436597"/>
            <a:ext cx="1837377" cy="1837377"/>
            <a:chOff x="0" y="0"/>
            <a:chExt cx="4265936" cy="426593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sp>
        <p:nvSpPr>
          <p:cNvPr id="40" name="Freeform 40"/>
          <p:cNvSpPr/>
          <p:nvPr/>
        </p:nvSpPr>
        <p:spPr>
          <a:xfrm>
            <a:off x="10268354" y="7116224"/>
            <a:ext cx="439584" cy="478124"/>
          </a:xfrm>
          <a:custGeom>
            <a:avLst/>
            <a:gdLst/>
            <a:ahLst/>
            <a:cxnLst/>
            <a:rect l="l" t="t" r="r" b="b"/>
            <a:pathLst>
              <a:path w="439584" h="478124">
                <a:moveTo>
                  <a:pt x="0" y="0"/>
                </a:moveTo>
                <a:lnTo>
                  <a:pt x="439583" y="0"/>
                </a:lnTo>
                <a:lnTo>
                  <a:pt x="439583" y="478124"/>
                </a:lnTo>
                <a:lnTo>
                  <a:pt x="0" y="4781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10757052" y="2125030"/>
            <a:ext cx="178573" cy="168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7"/>
              </a:lnSpc>
            </a:pPr>
            <a:r>
              <a:rPr lang="en-US" sz="874" b="1" spc="60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/</a:t>
            </a:r>
          </a:p>
        </p:txBody>
      </p:sp>
      <p:sp>
        <p:nvSpPr>
          <p:cNvPr id="42" name="Freeform 42"/>
          <p:cNvSpPr/>
          <p:nvPr/>
        </p:nvSpPr>
        <p:spPr>
          <a:xfrm rot="5400000" flipV="1">
            <a:off x="15399382" y="2416258"/>
            <a:ext cx="3247475" cy="472360"/>
          </a:xfrm>
          <a:custGeom>
            <a:avLst/>
            <a:gdLst/>
            <a:ahLst/>
            <a:cxnLst/>
            <a:rect l="l" t="t" r="r" b="b"/>
            <a:pathLst>
              <a:path w="3247475" h="472360">
                <a:moveTo>
                  <a:pt x="0" y="472360"/>
                </a:moveTo>
                <a:lnTo>
                  <a:pt x="3247476" y="472360"/>
                </a:lnTo>
                <a:lnTo>
                  <a:pt x="3247476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43" name="Group 43"/>
          <p:cNvGrpSpPr/>
          <p:nvPr/>
        </p:nvGrpSpPr>
        <p:grpSpPr>
          <a:xfrm>
            <a:off x="6884343" y="3618898"/>
            <a:ext cx="350353" cy="350353"/>
            <a:chOff x="0" y="0"/>
            <a:chExt cx="846591" cy="846591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0180B9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6884343" y="6431548"/>
            <a:ext cx="350353" cy="350353"/>
            <a:chOff x="0" y="0"/>
            <a:chExt cx="846591" cy="84659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009F94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9569457" y="6431548"/>
            <a:ext cx="350353" cy="350353"/>
            <a:chOff x="0" y="0"/>
            <a:chExt cx="846591" cy="84659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2FAA46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9569457" y="3652753"/>
            <a:ext cx="350353" cy="350353"/>
            <a:chOff x="0" y="0"/>
            <a:chExt cx="846591" cy="846591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38B6FF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00" r="-1250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990600"/>
            <a:ext cx="18288000" cy="58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3600" spc="-176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CMTI</a:t>
            </a:r>
          </a:p>
        </p:txBody>
      </p:sp>
      <p:sp>
        <p:nvSpPr>
          <p:cNvPr id="4" name="Freeform 4"/>
          <p:cNvSpPr/>
          <p:nvPr/>
        </p:nvSpPr>
        <p:spPr>
          <a:xfrm rot="5400000" flipV="1">
            <a:off x="15399382" y="2416258"/>
            <a:ext cx="3247475" cy="472360"/>
          </a:xfrm>
          <a:custGeom>
            <a:avLst/>
            <a:gdLst/>
            <a:ahLst/>
            <a:cxnLst/>
            <a:rect l="l" t="t" r="r" b="b"/>
            <a:pathLst>
              <a:path w="3247475" h="472360">
                <a:moveTo>
                  <a:pt x="0" y="472360"/>
                </a:moveTo>
                <a:lnTo>
                  <a:pt x="3247476" y="472360"/>
                </a:lnTo>
                <a:lnTo>
                  <a:pt x="3247476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486691" y="4035759"/>
            <a:ext cx="3199452" cy="3199452"/>
            <a:chOff x="0" y="0"/>
            <a:chExt cx="4265936" cy="42659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486690" y="4880253"/>
            <a:ext cx="3199453" cy="2042098"/>
            <a:chOff x="0" y="0"/>
            <a:chExt cx="4265938" cy="27227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65938" cy="2722798"/>
            </a:xfrm>
            <a:custGeom>
              <a:avLst/>
              <a:gdLst/>
              <a:ahLst/>
              <a:cxnLst/>
              <a:rect l="l" t="t" r="r" b="b"/>
              <a:pathLst>
                <a:path w="4265938" h="2722798">
                  <a:moveTo>
                    <a:pt x="0" y="0"/>
                  </a:moveTo>
                  <a:lnTo>
                    <a:pt x="4265938" y="0"/>
                  </a:lnTo>
                  <a:lnTo>
                    <a:pt x="4265938" y="2722798"/>
                  </a:lnTo>
                  <a:lnTo>
                    <a:pt x="0" y="27227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4265938" cy="27418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81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Plano Diretor de Tecnologia da Informação e Comunicação (PDTIC)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86692" y="4035760"/>
            <a:ext cx="634943" cy="634943"/>
            <a:chOff x="0" y="0"/>
            <a:chExt cx="846591" cy="8465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0180B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285648" y="4035759"/>
            <a:ext cx="3199452" cy="3199452"/>
            <a:chOff x="0" y="0"/>
            <a:chExt cx="4265936" cy="42659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285647" y="4880253"/>
            <a:ext cx="3199453" cy="1857465"/>
            <a:chOff x="0" y="0"/>
            <a:chExt cx="4265938" cy="24766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65938" cy="2476620"/>
            </a:xfrm>
            <a:custGeom>
              <a:avLst/>
              <a:gdLst/>
              <a:ahLst/>
              <a:cxnLst/>
              <a:rect l="l" t="t" r="r" b="b"/>
              <a:pathLst>
                <a:path w="4265938" h="2476620">
                  <a:moveTo>
                    <a:pt x="0" y="0"/>
                  </a:moveTo>
                  <a:lnTo>
                    <a:pt x="4265938" y="0"/>
                  </a:lnTo>
                  <a:lnTo>
                    <a:pt x="4265938" y="2476620"/>
                  </a:lnTo>
                  <a:lnTo>
                    <a:pt x="0" y="24766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265938" cy="24956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81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Assinatura Eletrônica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85649" y="4035760"/>
            <a:ext cx="634943" cy="634943"/>
            <a:chOff x="0" y="0"/>
            <a:chExt cx="846591" cy="84659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009F94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10624341" y="4480837"/>
            <a:ext cx="522065" cy="481258"/>
          </a:xfrm>
          <a:custGeom>
            <a:avLst/>
            <a:gdLst/>
            <a:ahLst/>
            <a:cxnLst/>
            <a:rect l="l" t="t" r="r" b="b"/>
            <a:pathLst>
              <a:path w="522065" h="481258">
                <a:moveTo>
                  <a:pt x="0" y="0"/>
                </a:moveTo>
                <a:lnTo>
                  <a:pt x="522065" y="0"/>
                </a:lnTo>
                <a:lnTo>
                  <a:pt x="522065" y="481258"/>
                </a:lnTo>
                <a:lnTo>
                  <a:pt x="0" y="4812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2686828" y="4036426"/>
            <a:ext cx="3199452" cy="3199452"/>
            <a:chOff x="0" y="0"/>
            <a:chExt cx="4265936" cy="426593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2686827" y="4880921"/>
            <a:ext cx="3199453" cy="1857465"/>
            <a:chOff x="0" y="0"/>
            <a:chExt cx="4265938" cy="24766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265938" cy="2476620"/>
            </a:xfrm>
            <a:custGeom>
              <a:avLst/>
              <a:gdLst/>
              <a:ahLst/>
              <a:cxnLst/>
              <a:rect l="l" t="t" r="r" b="b"/>
              <a:pathLst>
                <a:path w="4265938" h="2476620">
                  <a:moveTo>
                    <a:pt x="0" y="0"/>
                  </a:moveTo>
                  <a:lnTo>
                    <a:pt x="4265938" y="0"/>
                  </a:lnTo>
                  <a:lnTo>
                    <a:pt x="4265938" y="2476620"/>
                  </a:lnTo>
                  <a:lnTo>
                    <a:pt x="0" y="24766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4265938" cy="24956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81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Lei de Governo Digital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686829" y="4036428"/>
            <a:ext cx="634943" cy="634943"/>
            <a:chOff x="0" y="0"/>
            <a:chExt cx="846591" cy="84659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27" name="Freeform 27"/>
          <p:cNvSpPr/>
          <p:nvPr/>
        </p:nvSpPr>
        <p:spPr>
          <a:xfrm rot="-5296272">
            <a:off x="14046498" y="4503372"/>
            <a:ext cx="481527" cy="449808"/>
          </a:xfrm>
          <a:custGeom>
            <a:avLst/>
            <a:gdLst/>
            <a:ahLst/>
            <a:cxnLst/>
            <a:rect l="l" t="t" r="r" b="b"/>
            <a:pathLst>
              <a:path w="481527" h="449808">
                <a:moveTo>
                  <a:pt x="0" y="0"/>
                </a:moveTo>
                <a:lnTo>
                  <a:pt x="481527" y="0"/>
                </a:lnTo>
                <a:lnTo>
                  <a:pt x="481527" y="449807"/>
                </a:lnTo>
                <a:lnTo>
                  <a:pt x="0" y="449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5886168" y="4880253"/>
            <a:ext cx="3199453" cy="1857465"/>
            <a:chOff x="0" y="0"/>
            <a:chExt cx="4265938" cy="24766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65938" cy="2476620"/>
            </a:xfrm>
            <a:custGeom>
              <a:avLst/>
              <a:gdLst/>
              <a:ahLst/>
              <a:cxnLst/>
              <a:rect l="l" t="t" r="r" b="b"/>
              <a:pathLst>
                <a:path w="4265938" h="2476620">
                  <a:moveTo>
                    <a:pt x="0" y="0"/>
                  </a:moveTo>
                  <a:lnTo>
                    <a:pt x="4265938" y="0"/>
                  </a:lnTo>
                  <a:lnTo>
                    <a:pt x="4265938" y="2476620"/>
                  </a:lnTo>
                  <a:lnTo>
                    <a:pt x="0" y="24766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4265938" cy="24956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81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Decreto de Digitalização de Documentos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886170" y="4035759"/>
            <a:ext cx="3199452" cy="3199452"/>
            <a:chOff x="0" y="0"/>
            <a:chExt cx="4265936" cy="426593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5886170" y="4035760"/>
            <a:ext cx="634943" cy="634943"/>
            <a:chOff x="0" y="0"/>
            <a:chExt cx="846591" cy="84659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0180B9"/>
            </a:solidFill>
          </p:spPr>
        </p:sp>
      </p:grpSp>
      <p:sp>
        <p:nvSpPr>
          <p:cNvPr id="35" name="Freeform 35"/>
          <p:cNvSpPr/>
          <p:nvPr/>
        </p:nvSpPr>
        <p:spPr>
          <a:xfrm>
            <a:off x="7307732" y="4439446"/>
            <a:ext cx="356328" cy="462514"/>
          </a:xfrm>
          <a:custGeom>
            <a:avLst/>
            <a:gdLst/>
            <a:ahLst/>
            <a:cxnLst/>
            <a:rect l="l" t="t" r="r" b="b"/>
            <a:pathLst>
              <a:path w="356328" h="462514">
                <a:moveTo>
                  <a:pt x="0" y="0"/>
                </a:moveTo>
                <a:lnTo>
                  <a:pt x="356328" y="0"/>
                </a:lnTo>
                <a:lnTo>
                  <a:pt x="356328" y="462514"/>
                </a:lnTo>
                <a:lnTo>
                  <a:pt x="0" y="4625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3856987" y="4480837"/>
            <a:ext cx="458859" cy="379732"/>
          </a:xfrm>
          <a:custGeom>
            <a:avLst/>
            <a:gdLst/>
            <a:ahLst/>
            <a:cxnLst/>
            <a:rect l="l" t="t" r="r" b="b"/>
            <a:pathLst>
              <a:path w="458859" h="379732">
                <a:moveTo>
                  <a:pt x="0" y="0"/>
                </a:moveTo>
                <a:lnTo>
                  <a:pt x="458859" y="0"/>
                </a:lnTo>
                <a:lnTo>
                  <a:pt x="458859" y="379732"/>
                </a:lnTo>
                <a:lnTo>
                  <a:pt x="0" y="3797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0" y="1434385"/>
            <a:ext cx="18288000" cy="91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2"/>
              </a:lnSpc>
            </a:pPr>
            <a:r>
              <a:rPr lang="en-US" sz="5600" spc="-274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COMISSÃO MUNICIPAL DE TI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761953" y="2361734"/>
            <a:ext cx="6859639" cy="290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</a:pPr>
            <a:r>
              <a:rPr lang="en-US" sz="1599" spc="5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Normas e diretrizes tecnológicas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00" r="-1250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990600"/>
            <a:ext cx="18288000" cy="58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3600" spc="-176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CSI</a:t>
            </a:r>
          </a:p>
        </p:txBody>
      </p:sp>
      <p:sp>
        <p:nvSpPr>
          <p:cNvPr id="4" name="Freeform 4"/>
          <p:cNvSpPr/>
          <p:nvPr/>
        </p:nvSpPr>
        <p:spPr>
          <a:xfrm rot="5400000" flipV="1">
            <a:off x="15399382" y="2416258"/>
            <a:ext cx="3247475" cy="472360"/>
          </a:xfrm>
          <a:custGeom>
            <a:avLst/>
            <a:gdLst/>
            <a:ahLst/>
            <a:cxnLst/>
            <a:rect l="l" t="t" r="r" b="b"/>
            <a:pathLst>
              <a:path w="3247475" h="472360">
                <a:moveTo>
                  <a:pt x="0" y="472360"/>
                </a:moveTo>
                <a:lnTo>
                  <a:pt x="3247476" y="472360"/>
                </a:lnTo>
                <a:lnTo>
                  <a:pt x="3247476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1434385"/>
            <a:ext cx="18288000" cy="91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2"/>
              </a:lnSpc>
            </a:pPr>
            <a:r>
              <a:rPr lang="en-US" sz="5600" spc="-274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COMITÊ DE SEGURANCA DA INFORMACÃO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2331715"/>
            <a:ext cx="18288000" cy="576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</a:pPr>
            <a:r>
              <a:rPr lang="en-US" sz="1599" spc="5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Criado para cuidar da estratégia de</a:t>
            </a:r>
          </a:p>
          <a:p>
            <a:pPr algn="ctr">
              <a:lnSpc>
                <a:spcPts val="2255"/>
              </a:lnSpc>
            </a:pPr>
            <a:r>
              <a:rPr lang="en-US" sz="1599" spc="5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segurança digital do Município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59091" y="2117998"/>
            <a:ext cx="178573" cy="168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7"/>
              </a:lnSpc>
            </a:pPr>
            <a:r>
              <a:rPr lang="en-US" sz="874" b="1" spc="60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/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29542" y="2117998"/>
            <a:ext cx="178573" cy="168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7"/>
              </a:lnSpc>
            </a:pPr>
            <a:r>
              <a:rPr lang="en-US" sz="874" b="1" spc="60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/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304357" y="4652506"/>
            <a:ext cx="6464706" cy="594298"/>
            <a:chOff x="0" y="0"/>
            <a:chExt cx="8619608" cy="7923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619608" cy="792398"/>
            </a:xfrm>
            <a:custGeom>
              <a:avLst/>
              <a:gdLst/>
              <a:ahLst/>
              <a:cxnLst/>
              <a:rect l="l" t="t" r="r" b="b"/>
              <a:pathLst>
                <a:path w="8619608" h="792398">
                  <a:moveTo>
                    <a:pt x="0" y="0"/>
                  </a:moveTo>
                  <a:lnTo>
                    <a:pt x="8619608" y="0"/>
                  </a:lnTo>
                  <a:lnTo>
                    <a:pt x="8619608" y="792398"/>
                  </a:lnTo>
                  <a:lnTo>
                    <a:pt x="0" y="7923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619608" cy="81144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2881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Decreto  nº 8.109/2024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304357" y="5189654"/>
            <a:ext cx="6669083" cy="113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1"/>
              </a:lnSpc>
            </a:pPr>
            <a:r>
              <a:rPr lang="en-US" sz="21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Gestão e atualização da Política Municipal de Segurança da Informação</a:t>
            </a:r>
          </a:p>
          <a:p>
            <a:pPr algn="l">
              <a:lnSpc>
                <a:spcPts val="3062"/>
              </a:lnSpc>
            </a:pPr>
            <a:endParaRPr lang="en-US" sz="21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482692" y="4652506"/>
            <a:ext cx="5084425" cy="594298"/>
            <a:chOff x="0" y="0"/>
            <a:chExt cx="6779233" cy="7923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79233" cy="792398"/>
            </a:xfrm>
            <a:custGeom>
              <a:avLst/>
              <a:gdLst/>
              <a:ahLst/>
              <a:cxnLst/>
              <a:rect l="l" t="t" r="r" b="b"/>
              <a:pathLst>
                <a:path w="6779233" h="792398">
                  <a:moveTo>
                    <a:pt x="0" y="0"/>
                  </a:moveTo>
                  <a:lnTo>
                    <a:pt x="6779233" y="0"/>
                  </a:lnTo>
                  <a:lnTo>
                    <a:pt x="6779233" y="792398"/>
                  </a:lnTo>
                  <a:lnTo>
                    <a:pt x="0" y="7923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6779233" cy="81144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r">
                <a:lnSpc>
                  <a:spcPts val="2881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reCAPTCHA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144000" y="5218229"/>
            <a:ext cx="6517981" cy="1131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62"/>
              </a:lnSpc>
            </a:pPr>
            <a:r>
              <a:rPr lang="en-US" sz="21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Gestão do Plano de Continuidade de Serviços de TI (Decreto nº 7.934/2023) – garantindo funcionamento mesmo diante de crises ou desastres.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00" r="-1250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990600"/>
            <a:ext cx="18288000" cy="58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3600" spc="-176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PSI</a:t>
            </a:r>
          </a:p>
        </p:txBody>
      </p:sp>
      <p:sp>
        <p:nvSpPr>
          <p:cNvPr id="4" name="Freeform 4"/>
          <p:cNvSpPr/>
          <p:nvPr/>
        </p:nvSpPr>
        <p:spPr>
          <a:xfrm rot="5400000" flipV="1">
            <a:off x="15399382" y="2416258"/>
            <a:ext cx="3247475" cy="472360"/>
          </a:xfrm>
          <a:custGeom>
            <a:avLst/>
            <a:gdLst/>
            <a:ahLst/>
            <a:cxnLst/>
            <a:rect l="l" t="t" r="r" b="b"/>
            <a:pathLst>
              <a:path w="3247475" h="472360">
                <a:moveTo>
                  <a:pt x="0" y="472360"/>
                </a:moveTo>
                <a:lnTo>
                  <a:pt x="3247476" y="472360"/>
                </a:lnTo>
                <a:lnTo>
                  <a:pt x="3247476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437838" y="4036426"/>
            <a:ext cx="3199452" cy="3199452"/>
            <a:chOff x="0" y="0"/>
            <a:chExt cx="4265936" cy="42659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437837" y="4880921"/>
            <a:ext cx="3199453" cy="1857465"/>
            <a:chOff x="0" y="0"/>
            <a:chExt cx="4265938" cy="24766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65938" cy="2476620"/>
            </a:xfrm>
            <a:custGeom>
              <a:avLst/>
              <a:gdLst/>
              <a:ahLst/>
              <a:cxnLst/>
              <a:rect l="l" t="t" r="r" b="b"/>
              <a:pathLst>
                <a:path w="4265938" h="2476620">
                  <a:moveTo>
                    <a:pt x="0" y="0"/>
                  </a:moveTo>
                  <a:lnTo>
                    <a:pt x="4265938" y="0"/>
                  </a:lnTo>
                  <a:lnTo>
                    <a:pt x="4265938" y="2476620"/>
                  </a:lnTo>
                  <a:lnTo>
                    <a:pt x="0" y="24766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4265938" cy="24956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81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Identificação segura via CPF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37839" y="4036428"/>
            <a:ext cx="634943" cy="634943"/>
            <a:chOff x="0" y="0"/>
            <a:chExt cx="846591" cy="8465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0180B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544274" y="4036426"/>
            <a:ext cx="3199452" cy="3199452"/>
            <a:chOff x="0" y="0"/>
            <a:chExt cx="4265936" cy="42659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544273" y="4880921"/>
            <a:ext cx="3199453" cy="1857465"/>
            <a:chOff x="0" y="0"/>
            <a:chExt cx="4265938" cy="24766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65938" cy="2476620"/>
            </a:xfrm>
            <a:custGeom>
              <a:avLst/>
              <a:gdLst/>
              <a:ahLst/>
              <a:cxnLst/>
              <a:rect l="l" t="t" r="r" b="b"/>
              <a:pathLst>
                <a:path w="4265938" h="2476620">
                  <a:moveTo>
                    <a:pt x="0" y="0"/>
                  </a:moveTo>
                  <a:lnTo>
                    <a:pt x="4265938" y="0"/>
                  </a:lnTo>
                  <a:lnTo>
                    <a:pt x="4265938" y="2476620"/>
                  </a:lnTo>
                  <a:lnTo>
                    <a:pt x="0" y="24766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265938" cy="24956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81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Capacitação e atualização em segurança digital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544275" y="4036428"/>
            <a:ext cx="634943" cy="634943"/>
            <a:chOff x="0" y="0"/>
            <a:chExt cx="846591" cy="84659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009F9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2686828" y="4036426"/>
            <a:ext cx="3199452" cy="3199452"/>
            <a:chOff x="0" y="0"/>
            <a:chExt cx="4265936" cy="426593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686829" y="4880921"/>
            <a:ext cx="3199453" cy="1857465"/>
            <a:chOff x="0" y="0"/>
            <a:chExt cx="4265938" cy="24766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265938" cy="2476620"/>
            </a:xfrm>
            <a:custGeom>
              <a:avLst/>
              <a:gdLst/>
              <a:ahLst/>
              <a:cxnLst/>
              <a:rect l="l" t="t" r="r" b="b"/>
              <a:pathLst>
                <a:path w="4265938" h="2476620">
                  <a:moveTo>
                    <a:pt x="0" y="0"/>
                  </a:moveTo>
                  <a:lnTo>
                    <a:pt x="4265938" y="0"/>
                  </a:lnTo>
                  <a:lnTo>
                    <a:pt x="4265938" y="2476620"/>
                  </a:lnTo>
                  <a:lnTo>
                    <a:pt x="0" y="24766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4265938" cy="24956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81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Monitoramento e restauração rápida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686829" y="4036428"/>
            <a:ext cx="634943" cy="634943"/>
            <a:chOff x="0" y="0"/>
            <a:chExt cx="846591" cy="84659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26" name="Freeform 26"/>
          <p:cNvSpPr/>
          <p:nvPr/>
        </p:nvSpPr>
        <p:spPr>
          <a:xfrm>
            <a:off x="3812102" y="4712099"/>
            <a:ext cx="450924" cy="322205"/>
          </a:xfrm>
          <a:custGeom>
            <a:avLst/>
            <a:gdLst/>
            <a:ahLst/>
            <a:cxnLst/>
            <a:rect l="l" t="t" r="r" b="b"/>
            <a:pathLst>
              <a:path w="450924" h="322205">
                <a:moveTo>
                  <a:pt x="0" y="0"/>
                </a:moveTo>
                <a:lnTo>
                  <a:pt x="450923" y="0"/>
                </a:lnTo>
                <a:lnTo>
                  <a:pt x="450923" y="322205"/>
                </a:lnTo>
                <a:lnTo>
                  <a:pt x="0" y="3222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102822" y="4608285"/>
            <a:ext cx="509370" cy="426019"/>
          </a:xfrm>
          <a:custGeom>
            <a:avLst/>
            <a:gdLst/>
            <a:ahLst/>
            <a:cxnLst/>
            <a:rect l="l" t="t" r="r" b="b"/>
            <a:pathLst>
              <a:path w="509370" h="426019">
                <a:moveTo>
                  <a:pt x="0" y="0"/>
                </a:moveTo>
                <a:lnTo>
                  <a:pt x="509370" y="0"/>
                </a:lnTo>
                <a:lnTo>
                  <a:pt x="509370" y="426019"/>
                </a:lnTo>
                <a:lnTo>
                  <a:pt x="0" y="4260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959176" y="4576631"/>
            <a:ext cx="405767" cy="405767"/>
          </a:xfrm>
          <a:custGeom>
            <a:avLst/>
            <a:gdLst/>
            <a:ahLst/>
            <a:cxnLst/>
            <a:rect l="l" t="t" r="r" b="b"/>
            <a:pathLst>
              <a:path w="405767" h="405767">
                <a:moveTo>
                  <a:pt x="0" y="0"/>
                </a:moveTo>
                <a:lnTo>
                  <a:pt x="405766" y="0"/>
                </a:lnTo>
                <a:lnTo>
                  <a:pt x="405766" y="405766"/>
                </a:lnTo>
                <a:lnTo>
                  <a:pt x="0" y="4057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0" y="1434385"/>
            <a:ext cx="18288000" cy="91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2"/>
              </a:lnSpc>
            </a:pPr>
            <a:r>
              <a:rPr lang="en-US" sz="5600" spc="-274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POLÍTICA DA SEGURANCA DA INFORMACÃO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61953" y="2361734"/>
            <a:ext cx="6859639" cy="290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</a:pPr>
            <a:r>
              <a:rPr lang="en-US" sz="1599" spc="5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Regras de proteção digital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06999" y="2117068"/>
            <a:ext cx="178573" cy="168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7"/>
              </a:lnSpc>
            </a:pPr>
            <a:r>
              <a:rPr lang="en-US" sz="874" b="1" spc="60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/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472136" y="2117068"/>
            <a:ext cx="178573" cy="168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7"/>
              </a:lnSpc>
            </a:pPr>
            <a:r>
              <a:rPr lang="en-US" sz="874" b="1" spc="60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00" r="-12500"/>
            </a:stretch>
          </a:blipFill>
        </p:spPr>
      </p:sp>
      <p:sp>
        <p:nvSpPr>
          <p:cNvPr id="3" name="Freeform 3"/>
          <p:cNvSpPr/>
          <p:nvPr/>
        </p:nvSpPr>
        <p:spPr>
          <a:xfrm rot="5400000" flipV="1">
            <a:off x="15399382" y="2416258"/>
            <a:ext cx="3247475" cy="472360"/>
          </a:xfrm>
          <a:custGeom>
            <a:avLst/>
            <a:gdLst/>
            <a:ahLst/>
            <a:cxnLst/>
            <a:rect l="l" t="t" r="r" b="b"/>
            <a:pathLst>
              <a:path w="3247475" h="472360">
                <a:moveTo>
                  <a:pt x="0" y="472360"/>
                </a:moveTo>
                <a:lnTo>
                  <a:pt x="3247476" y="472360"/>
                </a:lnTo>
                <a:lnTo>
                  <a:pt x="3247476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37838" y="4036426"/>
            <a:ext cx="3199452" cy="3199452"/>
            <a:chOff x="0" y="0"/>
            <a:chExt cx="4265936" cy="42659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37837" y="4804721"/>
            <a:ext cx="3199453" cy="1857465"/>
            <a:chOff x="0" y="0"/>
            <a:chExt cx="4265938" cy="24766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65938" cy="2476620"/>
            </a:xfrm>
            <a:custGeom>
              <a:avLst/>
              <a:gdLst/>
              <a:ahLst/>
              <a:cxnLst/>
              <a:rect l="l" t="t" r="r" b="b"/>
              <a:pathLst>
                <a:path w="4265938" h="2476620">
                  <a:moveTo>
                    <a:pt x="0" y="0"/>
                  </a:moveTo>
                  <a:lnTo>
                    <a:pt x="4265938" y="0"/>
                  </a:lnTo>
                  <a:lnTo>
                    <a:pt x="4265938" y="2476620"/>
                  </a:lnTo>
                  <a:lnTo>
                    <a:pt x="0" y="24766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4265938" cy="24956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81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Boas práticas no uso de sistemas e na navegação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37839" y="4036428"/>
            <a:ext cx="634943" cy="634943"/>
            <a:chOff x="0" y="0"/>
            <a:chExt cx="846591" cy="8465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0180B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544274" y="4036426"/>
            <a:ext cx="3199452" cy="3199452"/>
            <a:chOff x="0" y="0"/>
            <a:chExt cx="4265936" cy="42659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562332" y="4804721"/>
            <a:ext cx="3199453" cy="1857465"/>
            <a:chOff x="0" y="0"/>
            <a:chExt cx="4265938" cy="24766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65938" cy="2476620"/>
            </a:xfrm>
            <a:custGeom>
              <a:avLst/>
              <a:gdLst/>
              <a:ahLst/>
              <a:cxnLst/>
              <a:rect l="l" t="t" r="r" b="b"/>
              <a:pathLst>
                <a:path w="4265938" h="2476620">
                  <a:moveTo>
                    <a:pt x="0" y="0"/>
                  </a:moveTo>
                  <a:lnTo>
                    <a:pt x="4265938" y="0"/>
                  </a:lnTo>
                  <a:lnTo>
                    <a:pt x="4265938" y="2476620"/>
                  </a:lnTo>
                  <a:lnTo>
                    <a:pt x="0" y="24766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4265938" cy="24956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81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Promove conscientização e responsabilidade compartilhada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544275" y="4036428"/>
            <a:ext cx="634943" cy="634943"/>
            <a:chOff x="0" y="0"/>
            <a:chExt cx="846591" cy="8465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009F9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2686828" y="4036426"/>
            <a:ext cx="3199452" cy="3199452"/>
            <a:chOff x="0" y="0"/>
            <a:chExt cx="4265936" cy="426593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2666785" y="4880921"/>
            <a:ext cx="3199453" cy="2042098"/>
            <a:chOff x="0" y="0"/>
            <a:chExt cx="4265938" cy="27227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65938" cy="2722798"/>
            </a:xfrm>
            <a:custGeom>
              <a:avLst/>
              <a:gdLst/>
              <a:ahLst/>
              <a:cxnLst/>
              <a:rect l="l" t="t" r="r" b="b"/>
              <a:pathLst>
                <a:path w="4265938" h="2722798">
                  <a:moveTo>
                    <a:pt x="0" y="0"/>
                  </a:moveTo>
                  <a:lnTo>
                    <a:pt x="4265938" y="0"/>
                  </a:lnTo>
                  <a:lnTo>
                    <a:pt x="4265938" y="2722798"/>
                  </a:lnTo>
                  <a:lnTo>
                    <a:pt x="0" y="27227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4265938" cy="27418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81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Orienta os servidores e usuários na proteção de dados</a:t>
              </a:r>
            </a:p>
            <a:p>
              <a:pPr algn="ctr">
                <a:lnSpc>
                  <a:spcPts val="2881"/>
                </a:lnSpc>
              </a:pPr>
              <a:endPara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686829" y="4036428"/>
            <a:ext cx="634943" cy="634943"/>
            <a:chOff x="0" y="0"/>
            <a:chExt cx="846591" cy="84659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0" y="1434385"/>
            <a:ext cx="18288000" cy="91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2"/>
              </a:lnSpc>
            </a:pPr>
            <a:r>
              <a:rPr lang="en-US" sz="5600" spc="-274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GUIA DE UTILIZACÃO SEGURA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491241" y="2361734"/>
            <a:ext cx="7195588" cy="576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</a:pPr>
            <a:r>
              <a:rPr lang="en-US" sz="1599" spc="5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Orientações práticas contra fraudes e para proteção de dados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30885" y="2109106"/>
            <a:ext cx="178573" cy="168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7"/>
              </a:lnSpc>
            </a:pPr>
            <a:r>
              <a:rPr lang="en-US" sz="874" b="1" spc="60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00" r="-12500"/>
            </a:stretch>
          </a:blipFill>
        </p:spPr>
      </p:sp>
      <p:sp>
        <p:nvSpPr>
          <p:cNvPr id="3" name="Freeform 3"/>
          <p:cNvSpPr/>
          <p:nvPr/>
        </p:nvSpPr>
        <p:spPr>
          <a:xfrm rot="5400000" flipV="1">
            <a:off x="15399382" y="2416258"/>
            <a:ext cx="3247475" cy="472360"/>
          </a:xfrm>
          <a:custGeom>
            <a:avLst/>
            <a:gdLst/>
            <a:ahLst/>
            <a:cxnLst/>
            <a:rect l="l" t="t" r="r" b="b"/>
            <a:pathLst>
              <a:path w="3247475" h="472360">
                <a:moveTo>
                  <a:pt x="0" y="472360"/>
                </a:moveTo>
                <a:lnTo>
                  <a:pt x="3247476" y="472360"/>
                </a:lnTo>
                <a:lnTo>
                  <a:pt x="3247476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65406" y="3605120"/>
            <a:ext cx="3199452" cy="3199452"/>
            <a:chOff x="0" y="0"/>
            <a:chExt cx="4265936" cy="42659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BFBFBF">
                <a:alpha val="1961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269002" y="6058847"/>
            <a:ext cx="3199452" cy="3199452"/>
            <a:chOff x="0" y="0"/>
            <a:chExt cx="4265936" cy="42659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3738" y="4264660"/>
                  </a:lnTo>
                  <a:cubicBezTo>
                    <a:pt x="199517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652" y="0"/>
                  </a:lnTo>
                  <a:cubicBezTo>
                    <a:pt x="4065270" y="0"/>
                    <a:pt x="4264660" y="198247"/>
                    <a:pt x="4264660" y="44373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BFBFBF">
                <a:alpha val="1961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65406" y="3599730"/>
            <a:ext cx="634943" cy="634943"/>
            <a:chOff x="0" y="0"/>
            <a:chExt cx="846591" cy="8465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0180B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833512" y="8623357"/>
            <a:ext cx="634943" cy="634943"/>
            <a:chOff x="0" y="0"/>
            <a:chExt cx="846591" cy="8465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5312" cy="845312"/>
            </a:xfrm>
            <a:custGeom>
              <a:avLst/>
              <a:gdLst/>
              <a:ahLst/>
              <a:cxnLst/>
              <a:rect l="l" t="t" r="r" b="b"/>
              <a:pathLst>
                <a:path w="845312" h="845312">
                  <a:moveTo>
                    <a:pt x="845312" y="845312"/>
                  </a:moveTo>
                  <a:lnTo>
                    <a:pt x="0" y="845312"/>
                  </a:lnTo>
                  <a:lnTo>
                    <a:pt x="0" y="0"/>
                  </a:lnTo>
                  <a:lnTo>
                    <a:pt x="845312" y="0"/>
                  </a:lnTo>
                  <a:lnTo>
                    <a:pt x="845312" y="845312"/>
                  </a:lnTo>
                </a:path>
              </a:pathLst>
            </a:custGeom>
            <a:solidFill>
              <a:srgbClr val="009F94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143164" y="3937524"/>
            <a:ext cx="5528942" cy="594298"/>
            <a:chOff x="0" y="0"/>
            <a:chExt cx="7371922" cy="7923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371922" cy="792398"/>
            </a:xfrm>
            <a:custGeom>
              <a:avLst/>
              <a:gdLst/>
              <a:ahLst/>
              <a:cxnLst/>
              <a:rect l="l" t="t" r="r" b="b"/>
              <a:pathLst>
                <a:path w="7371922" h="792398">
                  <a:moveTo>
                    <a:pt x="0" y="0"/>
                  </a:moveTo>
                  <a:lnTo>
                    <a:pt x="7371922" y="0"/>
                  </a:lnTo>
                  <a:lnTo>
                    <a:pt x="7371922" y="792398"/>
                  </a:lnTo>
                  <a:lnTo>
                    <a:pt x="0" y="7923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7371922" cy="81144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2881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LOGIN SEGURO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06273" y="6326677"/>
            <a:ext cx="5084425" cy="594298"/>
            <a:chOff x="0" y="0"/>
            <a:chExt cx="6779233" cy="79239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779233" cy="792398"/>
            </a:xfrm>
            <a:custGeom>
              <a:avLst/>
              <a:gdLst/>
              <a:ahLst/>
              <a:cxnLst/>
              <a:rect l="l" t="t" r="r" b="b"/>
              <a:pathLst>
                <a:path w="6779233" h="792398">
                  <a:moveTo>
                    <a:pt x="0" y="0"/>
                  </a:moveTo>
                  <a:lnTo>
                    <a:pt x="6779233" y="0"/>
                  </a:lnTo>
                  <a:lnTo>
                    <a:pt x="6779233" y="792398"/>
                  </a:lnTo>
                  <a:lnTo>
                    <a:pt x="0" y="7923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6779233" cy="81144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r">
                <a:lnSpc>
                  <a:spcPts val="2881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reCAPTCHA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2603591" y="4919040"/>
            <a:ext cx="1323083" cy="798811"/>
          </a:xfrm>
          <a:custGeom>
            <a:avLst/>
            <a:gdLst/>
            <a:ahLst/>
            <a:cxnLst/>
            <a:rect l="l" t="t" r="r" b="b"/>
            <a:pathLst>
              <a:path w="1323083" h="798811">
                <a:moveTo>
                  <a:pt x="0" y="0"/>
                </a:moveTo>
                <a:lnTo>
                  <a:pt x="1323082" y="0"/>
                </a:lnTo>
                <a:lnTo>
                  <a:pt x="1323082" y="798811"/>
                </a:lnTo>
                <a:lnTo>
                  <a:pt x="0" y="798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223645" y="7095592"/>
            <a:ext cx="1290166" cy="1125963"/>
          </a:xfrm>
          <a:custGeom>
            <a:avLst/>
            <a:gdLst/>
            <a:ahLst/>
            <a:cxnLst/>
            <a:rect l="l" t="t" r="r" b="b"/>
            <a:pathLst>
              <a:path w="1290166" h="1125963">
                <a:moveTo>
                  <a:pt x="0" y="0"/>
                </a:moveTo>
                <a:lnTo>
                  <a:pt x="1290166" y="0"/>
                </a:lnTo>
                <a:lnTo>
                  <a:pt x="1290166" y="1125962"/>
                </a:lnTo>
                <a:lnTo>
                  <a:pt x="0" y="11259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0" y="1434385"/>
            <a:ext cx="18288000" cy="91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2"/>
              </a:lnSpc>
            </a:pPr>
            <a:r>
              <a:rPr lang="en-US" sz="5600" spc="-274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FERRAMENTAS DE PROTECÃO AO CIDADÃO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91241" y="2361734"/>
            <a:ext cx="7195588" cy="576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</a:pPr>
            <a:r>
              <a:rPr lang="en-US" sz="1599" spc="5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Camadas adicionais de defesa para resguardar serviços essenciais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43164" y="4546550"/>
            <a:ext cx="6868001" cy="1512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1"/>
              </a:lnSpc>
            </a:pPr>
            <a:r>
              <a:rPr lang="en-US" sz="21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Garantindo que apenas o cidadão</a:t>
            </a:r>
          </a:p>
          <a:p>
            <a:pPr algn="l">
              <a:lnSpc>
                <a:spcPts val="3061"/>
              </a:lnSpc>
            </a:pPr>
            <a:r>
              <a:rPr lang="en-US" sz="21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autorizado acesse seus dados.</a:t>
            </a:r>
          </a:p>
          <a:p>
            <a:pPr algn="l">
              <a:lnSpc>
                <a:spcPts val="3062"/>
              </a:lnSpc>
            </a:pPr>
            <a:r>
              <a:rPr lang="en-US" sz="21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Conta com a autenticação de duplo fator através de e-mail ou SMS e é integrado ao Login do GovBr.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203406" y="6997176"/>
            <a:ext cx="6787291" cy="151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62"/>
              </a:lnSpc>
            </a:pPr>
            <a:r>
              <a:rPr lang="en-US" sz="21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Sistema de caixa de diálogo que protege contra bots, invasão de contas, roubo de sites, preenchimento de credenciais, contas falsas e fraudes de pagamento, impedindo acessos automáticos, além de ataques digitais.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22672" y="2107371"/>
            <a:ext cx="178573" cy="168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7"/>
              </a:lnSpc>
            </a:pPr>
            <a:r>
              <a:rPr lang="en-US" sz="874" b="1" spc="60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00" r="-1250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1434385"/>
            <a:ext cx="18288000" cy="91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2"/>
              </a:lnSpc>
            </a:pPr>
            <a:r>
              <a:rPr lang="en-US" sz="5600" spc="-274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PATRIMÔNIO DA CIDADE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2361734"/>
            <a:ext cx="18288000" cy="290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</a:pPr>
            <a:r>
              <a:rPr lang="en-US" sz="1599" spc="542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spc="542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Confiança</a:t>
            </a:r>
            <a:r>
              <a:rPr lang="en-US" sz="1599" spc="542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1599" spc="542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cidadão</a:t>
            </a:r>
            <a:endParaRPr lang="en-US" sz="1599" spc="542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990600"/>
            <a:ext cx="18288000" cy="58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3600" spc="-176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DADOS</a:t>
            </a:r>
          </a:p>
        </p:txBody>
      </p:sp>
      <p:sp>
        <p:nvSpPr>
          <p:cNvPr id="6" name="Freeform 6"/>
          <p:cNvSpPr/>
          <p:nvPr/>
        </p:nvSpPr>
        <p:spPr>
          <a:xfrm rot="5400000" flipV="1">
            <a:off x="15399382" y="2416258"/>
            <a:ext cx="3247475" cy="472360"/>
          </a:xfrm>
          <a:custGeom>
            <a:avLst/>
            <a:gdLst/>
            <a:ahLst/>
            <a:cxnLst/>
            <a:rect l="l" t="t" r="r" b="b"/>
            <a:pathLst>
              <a:path w="3247475" h="472360">
                <a:moveTo>
                  <a:pt x="0" y="472360"/>
                </a:moveTo>
                <a:lnTo>
                  <a:pt x="3247476" y="472360"/>
                </a:lnTo>
                <a:lnTo>
                  <a:pt x="3247476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2728994" y="3913941"/>
            <a:ext cx="3052131" cy="3052131"/>
            <a:chOff x="0" y="0"/>
            <a:chExt cx="4265936" cy="42659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127613" y="4084659"/>
            <a:ext cx="6901836" cy="400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3500"/>
              </a:lnSpc>
              <a:spcBef>
                <a:spcPct val="0"/>
              </a:spcBef>
            </a:pPr>
            <a:r>
              <a:rPr lang="pt-BR" sz="2400" dirty="0">
                <a:solidFill>
                  <a:schemeClr val="bg1"/>
                </a:solidFill>
              </a:rPr>
              <a:t>“Os dados constituem o maior patrimônio digital da cidade. Cada informação gerada e armazenada nas áreas de Saúde, Educação, Finanças, Meio Ambiente e Planejamento representa não apenas registros administrativos, mas vidas, direitos e a efetividade dos serviços públicos. A proteção dessas informações é, portanto, indissociável da proteção ao cidadão, assegurando confiança, transparência e eficiência na gestão pública.”</a:t>
            </a:r>
            <a:endParaRPr lang="en-US" sz="2400" u="none" strike="noStrike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9144000" y="3913941"/>
            <a:ext cx="3052131" cy="3052131"/>
            <a:chOff x="0" y="0"/>
            <a:chExt cx="4265936" cy="42659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60" h="4264660">
                  <a:moveTo>
                    <a:pt x="4264660" y="4264660"/>
                  </a:moveTo>
                  <a:lnTo>
                    <a:pt x="444881" y="4264660"/>
                  </a:lnTo>
                  <a:cubicBezTo>
                    <a:pt x="199390" y="4264660"/>
                    <a:pt x="0" y="4065270"/>
                    <a:pt x="0" y="3819652"/>
                  </a:cubicBezTo>
                  <a:lnTo>
                    <a:pt x="0" y="0"/>
                  </a:lnTo>
                  <a:lnTo>
                    <a:pt x="3819779" y="0"/>
                  </a:lnTo>
                  <a:cubicBezTo>
                    <a:pt x="4065270" y="0"/>
                    <a:pt x="4264660" y="199517"/>
                    <a:pt x="4264660" y="445008"/>
                  </a:cubicBezTo>
                  <a:lnTo>
                    <a:pt x="4264660" y="4264660"/>
                  </a:lnTo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9144000" y="4968804"/>
            <a:ext cx="373380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51"/>
              </a:lnSpc>
            </a:pPr>
            <a:r>
              <a:rPr lang="en-US" sz="5342" spc="-261" dirty="0" smtClean="0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+40 </a:t>
            </a:r>
            <a:r>
              <a:rPr lang="en-US" sz="5342" spc="-261" dirty="0" err="1" smtClean="0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MILhões</a:t>
            </a:r>
            <a:endParaRPr lang="en-US" sz="5342" spc="-261" dirty="0">
              <a:solidFill>
                <a:srgbClr val="38B6FF"/>
              </a:solidFill>
              <a:latin typeface="Norwester"/>
              <a:ea typeface="Norwester"/>
              <a:cs typeface="Norwester"/>
              <a:sym typeface="Norweste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411576" y="4935939"/>
            <a:ext cx="3052131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1"/>
              </a:lnSpc>
            </a:pPr>
            <a:r>
              <a:rPr lang="en-US" sz="5342" spc="-261" dirty="0" smtClean="0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+229 </a:t>
            </a:r>
            <a:r>
              <a:rPr lang="en-US" sz="5342" spc="-261" dirty="0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MIL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59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00" r="-12500"/>
            </a:stretch>
          </a:blipFill>
        </p:spPr>
      </p:sp>
      <p:sp>
        <p:nvSpPr>
          <p:cNvPr id="3" name="Freeform 3"/>
          <p:cNvSpPr/>
          <p:nvPr/>
        </p:nvSpPr>
        <p:spPr>
          <a:xfrm rot="5400000" flipV="1">
            <a:off x="15399382" y="2416258"/>
            <a:ext cx="3247475" cy="472360"/>
          </a:xfrm>
          <a:custGeom>
            <a:avLst/>
            <a:gdLst/>
            <a:ahLst/>
            <a:cxnLst/>
            <a:rect l="l" t="t" r="r" b="b"/>
            <a:pathLst>
              <a:path w="3247475" h="472360">
                <a:moveTo>
                  <a:pt x="0" y="472360"/>
                </a:moveTo>
                <a:lnTo>
                  <a:pt x="3247476" y="472360"/>
                </a:lnTo>
                <a:lnTo>
                  <a:pt x="3247476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1434385"/>
            <a:ext cx="18288000" cy="91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2"/>
              </a:lnSpc>
            </a:pPr>
            <a:r>
              <a:rPr lang="en-US" sz="5600" spc="-274">
                <a:solidFill>
                  <a:srgbClr val="38B6FF"/>
                </a:solidFill>
                <a:latin typeface="Norwester"/>
                <a:ea typeface="Norwester"/>
                <a:cs typeface="Norwester"/>
                <a:sym typeface="Norwester"/>
              </a:rPr>
              <a:t>COMPROMISSO DA GESTÃO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2361734"/>
            <a:ext cx="18288000" cy="290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</a:pPr>
            <a:r>
              <a:rPr lang="en-US" sz="1599" spc="5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Segurança da Informação como pilar da gestão pública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0076" y="3162300"/>
            <a:ext cx="7098524" cy="5791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35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</a:rPr>
              <a:t>Avançamos </a:t>
            </a:r>
            <a:r>
              <a:rPr lang="pt-BR" sz="24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</a:rPr>
              <a:t>com políticas sólidas, tecnologia de ponta e ações concretas que fortalecem a segurança da informação em nossa cidade. </a:t>
            </a:r>
            <a:endParaRPr lang="pt-BR" sz="2400" dirty="0" smtClean="0">
              <a:solidFill>
                <a:srgbClr val="FFFFFF"/>
              </a:solidFill>
              <a:latin typeface="Proxima Nova"/>
              <a:ea typeface="Proxima Nova"/>
              <a:cs typeface="Proxima Nova"/>
            </a:endParaRPr>
          </a:p>
          <a:p>
            <a:pPr lvl="0" algn="just">
              <a:lnSpc>
                <a:spcPts val="3500"/>
              </a:lnSpc>
              <a:spcBef>
                <a:spcPct val="0"/>
              </a:spcBef>
            </a:pPr>
            <a:endParaRPr lang="pt-BR" sz="2400" dirty="0" smtClean="0">
              <a:solidFill>
                <a:srgbClr val="FFFFFF"/>
              </a:solidFill>
              <a:latin typeface="Proxima Nova"/>
              <a:ea typeface="Proxima Nova"/>
              <a:cs typeface="Proxima Nova"/>
            </a:endParaRPr>
          </a:p>
          <a:p>
            <a:pPr lvl="0" algn="just">
              <a:lnSpc>
                <a:spcPts val="35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</a:rPr>
              <a:t>Nosso </a:t>
            </a:r>
            <a:r>
              <a:rPr lang="pt-BR" sz="24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</a:rPr>
              <a:t>compromisso é seguir investindo em segurança cibernética para assegurar serviços públicos cada vez mais </a:t>
            </a:r>
            <a:r>
              <a:rPr lang="pt-BR" sz="2400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</a:rPr>
              <a:t>modernos</a:t>
            </a:r>
            <a:r>
              <a:rPr lang="pt-BR" sz="24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</a:rPr>
              <a:t> </a:t>
            </a:r>
            <a:r>
              <a:rPr lang="pt-BR" sz="2400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</a:rPr>
              <a:t>e confiáveis. </a:t>
            </a:r>
          </a:p>
          <a:p>
            <a:pPr lvl="0" algn="just">
              <a:lnSpc>
                <a:spcPts val="3500"/>
              </a:lnSpc>
              <a:spcBef>
                <a:spcPct val="0"/>
              </a:spcBef>
            </a:pPr>
            <a:endParaRPr lang="pt-BR" sz="2400" dirty="0">
              <a:solidFill>
                <a:srgbClr val="FFFFFF"/>
              </a:solidFill>
              <a:latin typeface="Proxima Nova"/>
              <a:ea typeface="Proxima Nova"/>
              <a:cs typeface="Proxima Nova"/>
            </a:endParaRPr>
          </a:p>
          <a:p>
            <a:pPr lvl="0" algn="just">
              <a:lnSpc>
                <a:spcPts val="35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</a:rPr>
              <a:t>As </a:t>
            </a:r>
            <a:r>
              <a:rPr lang="pt-BR" sz="24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</a:rPr>
              <a:t>iniciativas do Município </a:t>
            </a:r>
            <a:r>
              <a:rPr lang="pt-BR" sz="2400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</a:rPr>
              <a:t>refletem </a:t>
            </a:r>
            <a:r>
              <a:rPr lang="pt-BR" sz="24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</a:rPr>
              <a:t>diretamente na qualidade do serviço prestado, </a:t>
            </a:r>
            <a:r>
              <a:rPr lang="pt-BR" sz="2400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</a:rPr>
              <a:t>conforme Índice </a:t>
            </a:r>
            <a:r>
              <a:rPr lang="pt-BR" sz="24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</a:rPr>
              <a:t>de Efetividade da Gestão Municipal (IEGM), no qual Praia Grande se destaca como a única cidade da região a conquistar a nota A</a:t>
            </a:r>
            <a:r>
              <a:rPr lang="pt-BR" sz="2400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</a:rPr>
              <a:t>.</a:t>
            </a:r>
            <a:endParaRPr lang="en-US" sz="24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559036" y="3266783"/>
            <a:ext cx="7620017" cy="4333911"/>
            <a:chOff x="-14360336" y="-1870158"/>
            <a:chExt cx="13021690" cy="7406131"/>
          </a:xfrm>
        </p:grpSpPr>
        <p:sp>
          <p:nvSpPr>
            <p:cNvPr id="11" name="Freeform 11"/>
            <p:cNvSpPr/>
            <p:nvPr/>
          </p:nvSpPr>
          <p:spPr>
            <a:xfrm>
              <a:off x="-14360336" y="-1870158"/>
              <a:ext cx="13021690" cy="7406131"/>
            </a:xfrm>
            <a:custGeom>
              <a:avLst/>
              <a:gdLst/>
              <a:ahLst/>
              <a:cxnLst/>
              <a:rect l="l" t="t" r="r" b="b"/>
              <a:pathLst>
                <a:path w="13021690" h="7406132">
                  <a:moveTo>
                    <a:pt x="0" y="0"/>
                  </a:moveTo>
                  <a:lnTo>
                    <a:pt x="13021690" y="0"/>
                  </a:lnTo>
                  <a:lnTo>
                    <a:pt x="13021690" y="7406132"/>
                  </a:lnTo>
                  <a:lnTo>
                    <a:pt x="0" y="7406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2" name="Group 13"/>
          <p:cNvGrpSpPr>
            <a:grpSpLocks noChangeAspect="1"/>
          </p:cNvGrpSpPr>
          <p:nvPr/>
        </p:nvGrpSpPr>
        <p:grpSpPr>
          <a:xfrm>
            <a:off x="11172798" y="6048167"/>
            <a:ext cx="5716691" cy="3335592"/>
            <a:chOff x="0" y="0"/>
            <a:chExt cx="7622255" cy="4447456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7622286" cy="4447413"/>
            </a:xfrm>
            <a:custGeom>
              <a:avLst/>
              <a:gdLst/>
              <a:ahLst/>
              <a:cxnLst/>
              <a:rect l="l" t="t" r="r" b="b"/>
              <a:pathLst>
                <a:path w="7622286" h="4447413">
                  <a:moveTo>
                    <a:pt x="0" y="0"/>
                  </a:moveTo>
                  <a:lnTo>
                    <a:pt x="7622286" y="0"/>
                  </a:lnTo>
                  <a:lnTo>
                    <a:pt x="7622286" y="4447413"/>
                  </a:lnTo>
                  <a:lnTo>
                    <a:pt x="0" y="4447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468</Words>
  <Application>Microsoft Office PowerPoint</Application>
  <PresentationFormat>Personalizar</PresentationFormat>
  <Paragraphs>74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Poppins Bold</vt:lpstr>
      <vt:lpstr>Calibri</vt:lpstr>
      <vt:lpstr>Arial</vt:lpstr>
      <vt:lpstr>Poppins</vt:lpstr>
      <vt:lpstr>Proxima Nova</vt:lpstr>
      <vt:lpstr>Norwester</vt:lpstr>
      <vt:lpstr>Lato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cyberseguranca.pptx</dc:title>
  <cp:lastModifiedBy>Gustavo Gomes Cavalheiro - RF: 39.235 - SEPLAN</cp:lastModifiedBy>
  <cp:revision>5</cp:revision>
  <dcterms:created xsi:type="dcterms:W3CDTF">2006-08-16T00:00:00Z</dcterms:created>
  <dcterms:modified xsi:type="dcterms:W3CDTF">2025-08-28T20:48:02Z</dcterms:modified>
  <dc:identifier>DAGxRBT-Wts</dc:identifier>
</cp:coreProperties>
</file>